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  <p:sldMasterId id="2147483674" r:id="rId4"/>
  </p:sldMasterIdLst>
  <p:notesMasterIdLst>
    <p:notesMasterId r:id="rId33"/>
  </p:notesMasterIdLst>
  <p:sldIdLst>
    <p:sldId id="256" r:id="rId5"/>
    <p:sldId id="294" r:id="rId6"/>
    <p:sldId id="279" r:id="rId7"/>
    <p:sldId id="260" r:id="rId8"/>
    <p:sldId id="286" r:id="rId9"/>
    <p:sldId id="287" r:id="rId10"/>
    <p:sldId id="288" r:id="rId11"/>
    <p:sldId id="261" r:id="rId12"/>
    <p:sldId id="263" r:id="rId13"/>
    <p:sldId id="290" r:id="rId14"/>
    <p:sldId id="264" r:id="rId15"/>
    <p:sldId id="293" r:id="rId16"/>
    <p:sldId id="281" r:id="rId17"/>
    <p:sldId id="262" r:id="rId18"/>
    <p:sldId id="265" r:id="rId19"/>
    <p:sldId id="291" r:id="rId20"/>
    <p:sldId id="266" r:id="rId21"/>
    <p:sldId id="284" r:id="rId22"/>
    <p:sldId id="292" r:id="rId23"/>
    <p:sldId id="269" r:id="rId24"/>
    <p:sldId id="289" r:id="rId25"/>
    <p:sldId id="271" r:id="rId26"/>
    <p:sldId id="272" r:id="rId27"/>
    <p:sldId id="273" r:id="rId28"/>
    <p:sldId id="274" r:id="rId29"/>
    <p:sldId id="282" r:id="rId30"/>
    <p:sldId id="283" r:id="rId31"/>
    <p:sldId id="278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3849" autoAdjust="0"/>
  </p:normalViewPr>
  <p:slideViewPr>
    <p:cSldViewPr snapToGrid="0">
      <p:cViewPr varScale="1">
        <p:scale>
          <a:sx n="92" d="100"/>
          <a:sy n="92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03014-1832-4A06-993C-806A384E9979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2A2C-D2B7-49DC-B84B-1180A13D44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3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2A2C-D2B7-49DC-B84B-1180A13D44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384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93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81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223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2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710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13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67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77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26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0FBC2-9203-4587-BEF4-C3E672DE70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759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02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022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793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70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59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36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946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705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19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39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79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16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33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66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073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85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B6AA-2665-496A-873D-3AAB3342CCC5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2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8CE3-2316-4154-870F-E280273926D3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6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7A34-DCC2-4E4E-9BB0-846E7B090139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05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A1DBE-2ECD-41B3-8FB9-93653C205564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97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>
            <a:lvl1pPr marL="0" indent="0">
              <a:buNone/>
              <a:defRPr sz="3200">
                <a:latin typeface="Bookman Old Style" panose="02050604050505020204" pitchFamily="18" charset="0"/>
              </a:defRPr>
            </a:lvl1pPr>
            <a:lvl2pPr marL="457200" indent="0">
              <a:buNone/>
              <a:defRPr sz="2800">
                <a:latin typeface="Bookman Old Style" panose="02050604050505020204" pitchFamily="18" charset="0"/>
              </a:defRPr>
            </a:lvl2pPr>
            <a:lvl3pPr marL="914400" indent="0">
              <a:buNone/>
              <a:defRPr sz="2400">
                <a:latin typeface="Bookman Old Style" panose="02050604050505020204" pitchFamily="18" charset="0"/>
              </a:defRPr>
            </a:lvl3pPr>
            <a:lvl4pPr marL="1371600" indent="0">
              <a:buNone/>
              <a:defRPr>
                <a:latin typeface="Bookman Old Style" panose="02050604050505020204" pitchFamily="18" charset="0"/>
              </a:defRPr>
            </a:lvl4pPr>
            <a:lvl5pPr marL="1828800" indent="0">
              <a:buNone/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43A7-380B-4B42-8DD9-A52CB823AF40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37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F23C9-63EB-41EF-9451-D149447D2B38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290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CC8E-A462-4BD2-B4FF-1CED5E84BE68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89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8CD12-BE31-4C9D-9ED8-965204F3BCA3}" type="datetime1">
              <a:rPr lang="en-US" smtClean="0"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775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A5BE-5676-4D0C-97E6-D5EC90C9E2E4}" type="datetime1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82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A3E85-F10A-46CE-8F07-38A701AF6387}" type="datetime1">
              <a:rPr lang="en-US" smtClean="0"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6449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52DA-EA7D-4328-ACB2-61104B05210E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56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800" y="365125"/>
            <a:ext cx="11156400" cy="1325563"/>
          </a:xfrm>
        </p:spPr>
        <p:txBody>
          <a:bodyPr/>
          <a:lstStyle>
            <a:lvl1pPr algn="ctr"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800" y="1825200"/>
            <a:ext cx="11156400" cy="4351338"/>
          </a:xfrm>
        </p:spPr>
        <p:txBody>
          <a:bodyPr/>
          <a:lstStyle>
            <a:lvl1pPr marL="0" indent="0">
              <a:buNone/>
              <a:defRPr sz="3200">
                <a:latin typeface="Bookman Old Style" panose="02050604050505020204" pitchFamily="18" charset="0"/>
              </a:defRPr>
            </a:lvl1pPr>
            <a:lvl2pPr marL="457200" indent="0">
              <a:buNone/>
              <a:defRPr sz="2800">
                <a:latin typeface="Bookman Old Style" panose="02050604050505020204" pitchFamily="18" charset="0"/>
              </a:defRPr>
            </a:lvl2pPr>
            <a:lvl3pPr marL="914400" indent="0">
              <a:buNone/>
              <a:defRPr sz="2400">
                <a:latin typeface="Bookman Old Style" panose="02050604050505020204" pitchFamily="18" charset="0"/>
              </a:defRPr>
            </a:lvl3pPr>
            <a:lvl4pPr marL="1371600" indent="0">
              <a:buNone/>
              <a:defRPr>
                <a:latin typeface="Bookman Old Style" panose="02050604050505020204" pitchFamily="18" charset="0"/>
              </a:defRPr>
            </a:lvl4pPr>
            <a:lvl5pPr marL="1828800" indent="0">
              <a:buNone/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800" y="6323051"/>
            <a:ext cx="4114800" cy="365125"/>
          </a:xfrm>
        </p:spPr>
        <p:txBody>
          <a:bodyPr/>
          <a:lstStyle/>
          <a:p>
            <a:pPr algn="l"/>
            <a:r>
              <a:rPr lang="en-US" dirty="0"/>
              <a:t>© </a:t>
            </a:r>
            <a:r>
              <a:rPr lang="en-US" dirty="0" err="1"/>
              <a:t>Erland</a:t>
            </a:r>
            <a:r>
              <a:rPr lang="en-US" dirty="0"/>
              <a:t> </a:t>
            </a:r>
            <a:r>
              <a:rPr lang="en-US" dirty="0" err="1"/>
              <a:t>Sommarskog</a:t>
            </a:r>
            <a:r>
              <a:rPr lang="en-US" dirty="0"/>
              <a:t>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993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023D-7F61-4041-BBE6-222B8DC7210F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37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DB8B2-196F-475F-82B9-CE026D6CEF00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874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9CF3-0FB9-4D94-8207-52A69525C950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965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3479D-D3AB-4C71-A4B5-BD94FE514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1D560E-5539-4A62-9911-4B3AB8A35B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67FE7-01E7-494D-971F-FD734EF7E1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607681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274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>
            <a:lvl1pPr marL="0" indent="0">
              <a:buNone/>
              <a:defRPr sz="3200">
                <a:latin typeface="Bookman Old Style" panose="02050604050505020204" pitchFamily="18" charset="0"/>
              </a:defRPr>
            </a:lvl1pPr>
            <a:lvl2pPr marL="457200" indent="0">
              <a:buNone/>
              <a:defRPr sz="2800">
                <a:latin typeface="Bookman Old Style" panose="02050604050505020204" pitchFamily="18" charset="0"/>
              </a:defRPr>
            </a:lvl2pPr>
            <a:lvl3pPr marL="914400" indent="0">
              <a:buNone/>
              <a:defRPr sz="2400">
                <a:latin typeface="Bookman Old Style" panose="02050604050505020204" pitchFamily="18" charset="0"/>
              </a:defRPr>
            </a:lvl3pPr>
            <a:lvl4pPr marL="1371600" indent="0">
              <a:buNone/>
              <a:defRPr>
                <a:latin typeface="Bookman Old Style" panose="02050604050505020204" pitchFamily="18" charset="0"/>
              </a:defRPr>
            </a:lvl4pPr>
            <a:lvl5pPr marL="1828800" indent="0">
              <a:buNone/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2333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028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0506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066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04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646E-B0D6-4B1B-93F3-DAE30F2F42EE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2862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416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882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73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247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30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9691A-8094-49A7-9B7D-700CA5A5D4A8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812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36011-5360-48AE-8159-8B780254197C}" type="datetime1">
              <a:rPr lang="en-US" smtClean="0"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6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95D-C0EF-41B3-8D28-2F47E9E57FDD}" type="datetime1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8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3EDF0-A5F6-4AEB-9F9F-B992464B8F3A}" type="datetime1">
              <a:rPr lang="en-US" smtClean="0"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4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1640-114B-4504-AF46-CF643278557A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1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2A8FA-6B6D-4FBC-9E3A-AE4A94D4105D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8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witter.com/SQLServerGeeks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twitter.com/TheDataGeeks" TargetMode="Externa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sqlservergeeks.com/" TargetMode="External"/><Relationship Id="rId5" Type="http://schemas.openxmlformats.org/officeDocument/2006/relationships/hyperlink" Target="http://www.dataplatformgeeks.com/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mailto:admin@DataPlatformGeeks.com?subject=Message%20from%20DPG%20Member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1D6F6-C906-42F3-9F64-B0D46EFDF969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6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93DB9-F551-4DDD-BDC3-84691FD0A8F2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Erland Sommarskog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6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BDE59-2902-4288-99F6-6AF5D2DCD3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67FE7-01E7-494D-971F-FD734EF7E12E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0A8161-6BCB-402A-B225-5A74AB7FD8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184" y="0"/>
            <a:ext cx="5004816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D59B3B2-3110-4614-8B88-E6C2CBAF4AAB}"/>
              </a:ext>
            </a:extLst>
          </p:cNvPr>
          <p:cNvSpPr txBox="1">
            <a:spLocks/>
          </p:cNvSpPr>
          <p:nvPr userDrawn="1"/>
        </p:nvSpPr>
        <p:spPr>
          <a:xfrm>
            <a:off x="-2061666" y="2285992"/>
            <a:ext cx="7015404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903A9D-4668-4DBF-B1E4-E2012499072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52" y="5001284"/>
            <a:ext cx="4762500" cy="8382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B72F8ED-69A3-402E-9597-D1572B30F0D4}"/>
              </a:ext>
            </a:extLst>
          </p:cNvPr>
          <p:cNvSpPr/>
          <p:nvPr userDrawn="1"/>
        </p:nvSpPr>
        <p:spPr>
          <a:xfrm>
            <a:off x="435761" y="5839484"/>
            <a:ext cx="5444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0" kern="1200" dirty="0">
                <a:solidFill>
                  <a:srgbClr val="002060"/>
                </a:solidFill>
                <a:effectLst/>
                <a:latin typeface="Narkisim" pitchFamily="34" charset="-79"/>
                <a:cs typeface="Narkisim" pitchFamily="34" charset="-79"/>
                <a:hlinkClick r:id="rId5"/>
              </a:rPr>
              <a:t>www.DataPlatformGeeks.com</a:t>
            </a:r>
            <a:r>
              <a:rPr lang="en-US" dirty="0">
                <a:solidFill>
                  <a:srgbClr val="002060"/>
                </a:solidFill>
                <a:latin typeface="Narkisim" pitchFamily="34" charset="-79"/>
                <a:cs typeface="Narkisim" pitchFamily="34" charset="-79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Narkisim" pitchFamily="34" charset="-79"/>
                <a:cs typeface="Narkisim" pitchFamily="34" charset="-79"/>
              </a:rPr>
              <a:t>|</a:t>
            </a:r>
            <a:r>
              <a:rPr lang="en-US" dirty="0">
                <a:solidFill>
                  <a:srgbClr val="002060"/>
                </a:solidFill>
                <a:latin typeface="Narkisim" pitchFamily="34" charset="-79"/>
                <a:cs typeface="Narkisim" pitchFamily="34" charset="-79"/>
              </a:rPr>
              <a:t> </a:t>
            </a:r>
            <a:r>
              <a:rPr lang="en-US" b="0" i="0" kern="1200" dirty="0">
                <a:solidFill>
                  <a:srgbClr val="002060"/>
                </a:solidFill>
                <a:effectLst/>
                <a:latin typeface="Narkisim" pitchFamily="34" charset="-79"/>
                <a:cs typeface="Narkisim" pitchFamily="34" charset="-79"/>
                <a:hlinkClick r:id="rId6"/>
              </a:rPr>
              <a:t>www.SQLServerGeeks.com</a:t>
            </a:r>
            <a:r>
              <a:rPr lang="en-US" b="0" i="0" kern="1200" dirty="0">
                <a:solidFill>
                  <a:srgbClr val="002060"/>
                </a:solidFill>
                <a:effectLst/>
                <a:latin typeface="Narkisim" pitchFamily="34" charset="-79"/>
                <a:cs typeface="Narkisim" pitchFamily="34" charset="-79"/>
              </a:rPr>
              <a:t> </a:t>
            </a:r>
            <a:endParaRPr lang="en-IN" b="0" dirty="0">
              <a:solidFill>
                <a:srgbClr val="002060"/>
              </a:solidFill>
              <a:latin typeface="Narkisim" pitchFamily="34" charset="-79"/>
              <a:ea typeface="Segoe UI" pitchFamily="34" charset="0"/>
              <a:cs typeface="Narkisim" pitchFamily="34" charset="-79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95AB07-BBC2-49BE-848F-F4AD82413FDE}"/>
              </a:ext>
            </a:extLst>
          </p:cNvPr>
          <p:cNvCxnSpPr/>
          <p:nvPr userDrawn="1"/>
        </p:nvCxnSpPr>
        <p:spPr>
          <a:xfrm>
            <a:off x="536524" y="6304920"/>
            <a:ext cx="59936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86A2625-ED0B-482B-BE61-E170C5DEB59E}"/>
              </a:ext>
            </a:extLst>
          </p:cNvPr>
          <p:cNvSpPr txBox="1"/>
          <p:nvPr userDrawn="1"/>
        </p:nvSpPr>
        <p:spPr>
          <a:xfrm>
            <a:off x="432276" y="6401025"/>
            <a:ext cx="6754908" cy="318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@</a:t>
            </a:r>
            <a:r>
              <a:rPr lang="en-US" sz="1400" dirty="0" err="1"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TheDataGeeks</a:t>
            </a: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 </a:t>
            </a:r>
            <a:r>
              <a:rPr lang="en-US" sz="1350" dirty="0">
                <a:latin typeface="Segoe UI" pitchFamily="34" charset="0"/>
                <a:ea typeface="Segoe UI" pitchFamily="34" charset="0"/>
                <a:cs typeface="Segoe UI" pitchFamily="34" charset="0"/>
              </a:rPr>
              <a:t>| </a:t>
            </a:r>
            <a:r>
              <a:rPr lang="en-US" sz="1350" dirty="0">
                <a:latin typeface="Segoe UI" pitchFamily="34" charset="0"/>
                <a:ea typeface="Segoe UI" pitchFamily="34" charset="0"/>
                <a:cs typeface="Segoe UI" pitchFamily="34" charset="0"/>
                <a:hlinkClick r:id="rId8"/>
              </a:rPr>
              <a:t>@SQLServerGeeks</a:t>
            </a:r>
            <a:r>
              <a:rPr lang="en-US" sz="1350" dirty="0">
                <a:latin typeface="Segoe UI" pitchFamily="34" charset="0"/>
                <a:ea typeface="Segoe UI" pitchFamily="34" charset="0"/>
                <a:cs typeface="Segoe UI" pitchFamily="34" charset="0"/>
              </a:rPr>
              <a:t>  |  </a:t>
            </a:r>
            <a:r>
              <a:rPr lang="en-US" sz="1350" dirty="0">
                <a:latin typeface="Segoe UI" pitchFamily="34" charset="0"/>
                <a:ea typeface="Segoe UI" pitchFamily="34" charset="0"/>
                <a:cs typeface="Segoe UI" pitchFamily="34" charset="0"/>
                <a:hlinkClick r:id="rId9"/>
              </a:rPr>
              <a:t>admin@DataPlatformGeeks.com</a:t>
            </a:r>
            <a:endParaRPr lang="en-IN" sz="135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6" name="Picture 2" descr="https://cdn1.iconfinder.com/data/icons/iconza-circle-social/64/697029-twitter-512.png">
            <a:extLst>
              <a:ext uri="{FF2B5EF4-FFF2-40B4-BE49-F238E27FC236}">
                <a16:creationId xmlns:a16="http://schemas.microsoft.com/office/drawing/2014/main" id="{22594AAD-34D3-4FED-8289-05FCA4F6A7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45" y="6304920"/>
            <a:ext cx="251164" cy="25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dn1.iconfinder.com/data/icons/iconza-circle-social/64/697029-twitter-512.png">
            <a:extLst>
              <a:ext uri="{FF2B5EF4-FFF2-40B4-BE49-F238E27FC236}">
                <a16:creationId xmlns:a16="http://schemas.microsoft.com/office/drawing/2014/main" id="{1AECE9EE-DA8F-4BD5-900C-56EFA2CC8D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511" y="6304920"/>
            <a:ext cx="251164" cy="25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94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0C123-4503-47DA-8971-6891D389AD7F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3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TryCatch.sq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eedback.azure.com/forums/908035-sql-server/suggestions/33673684-try-catch-should-always-work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ReRaise.sq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ReThrow.sql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AllResultSets.cs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esquel@sommarskog.se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mmarskog.se/error_handling/Part1.html" TargetMode="External"/><Relationship Id="rId4" Type="http://schemas.openxmlformats.org/officeDocument/2006/relationships/hyperlink" Target="http://www.sommarskog.se/presen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lainTest.sq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9" y="1122363"/>
            <a:ext cx="10989128" cy="2387600"/>
          </a:xfrm>
        </p:spPr>
        <p:txBody>
          <a:bodyPr anchor="t" anchorCtr="0">
            <a:normAutofit fontScale="90000"/>
          </a:bodyPr>
          <a:lstStyle/>
          <a:p>
            <a:r>
              <a:rPr lang="sv-SE" dirty="0" err="1">
                <a:latin typeface="Bookman Old Style" panose="02050604050505020204" pitchFamily="18" charset="0"/>
              </a:rPr>
              <a:t>When</a:t>
            </a:r>
            <a:r>
              <a:rPr lang="sv-SE" dirty="0">
                <a:latin typeface="Bookman Old Style" panose="02050604050505020204" pitchFamily="18" charset="0"/>
              </a:rPr>
              <a:t> </a:t>
            </a:r>
            <a:r>
              <a:rPr lang="sv-SE" dirty="0" err="1">
                <a:latin typeface="Bookman Old Style" panose="02050604050505020204" pitchFamily="18" charset="0"/>
              </a:rPr>
              <a:t>Things</a:t>
            </a:r>
            <a:r>
              <a:rPr lang="sv-SE" dirty="0">
                <a:latin typeface="Bookman Old Style" panose="02050604050505020204" pitchFamily="18" charset="0"/>
              </a:rPr>
              <a:t> go </a:t>
            </a:r>
            <a:r>
              <a:rPr lang="sv-SE" dirty="0" err="1">
                <a:latin typeface="Bookman Old Style" panose="02050604050505020204" pitchFamily="18" charset="0"/>
              </a:rPr>
              <a:t>Wrong</a:t>
            </a:r>
            <a:r>
              <a:rPr lang="sv-SE" dirty="0">
                <a:latin typeface="Bookman Old Style" panose="02050604050505020204" pitchFamily="18" charset="0"/>
              </a:rPr>
              <a:t> –</a:t>
            </a:r>
            <a:br>
              <a:rPr lang="sv-SE" dirty="0">
                <a:latin typeface="Bookman Old Style" panose="02050604050505020204" pitchFamily="18" charset="0"/>
              </a:rPr>
            </a:br>
            <a:r>
              <a:rPr lang="sv-SE" dirty="0" err="1">
                <a:latin typeface="Bookman Old Style" panose="02050604050505020204" pitchFamily="18" charset="0"/>
              </a:rPr>
              <a:t>Error</a:t>
            </a:r>
            <a:r>
              <a:rPr lang="sv-SE" dirty="0">
                <a:latin typeface="Bookman Old Style" panose="02050604050505020204" pitchFamily="18" charset="0"/>
              </a:rPr>
              <a:t> Handling in SQL Server</a:t>
            </a:r>
            <a:r>
              <a:rPr lang="sv-SE" dirty="0"/>
              <a:t>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 anchorCtr="1">
            <a:normAutofit/>
          </a:bodyPr>
          <a:lstStyle/>
          <a:p>
            <a:r>
              <a:rPr lang="sv-SE" sz="2800">
                <a:latin typeface="Bookman Old Style" panose="02050604050505020204" pitchFamily="18" charset="0"/>
              </a:rPr>
              <a:t>Erland Sommarskog</a:t>
            </a:r>
          </a:p>
          <a:p>
            <a:r>
              <a:rPr lang="sv-SE" sz="2800">
                <a:latin typeface="Bookman Old Style" panose="02050604050505020204" pitchFamily="18" charset="0"/>
              </a:rPr>
              <a:t>SQL Server MVP</a:t>
            </a:r>
            <a:endParaRPr lang="en-US" sz="280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80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2A282-A04D-4E80-9524-11E1C3238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Handle </a:t>
            </a:r>
            <a:r>
              <a:rPr lang="en-GB" b="1" dirty="0"/>
              <a:t>Unexpected</a:t>
            </a:r>
            <a:r>
              <a:rPr lang="en-GB" dirty="0"/>
              <a:t> Errors?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694624-3669-4C3A-84AD-CB8B30B7E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Display an error message – the user must be informed that things went wrong.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If you display a generic message to the user, log the original message somewhere – never lose it!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Always rollback any open transaction.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Prevent incorrect/incomplete data from being persisted.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Avoid orphaned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Abort execution – You have lost control, so you must not continue.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CEDED4-49A6-404F-AAB4-CB62E3945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86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Handling </a:t>
            </a:r>
            <a:r>
              <a:rPr lang="en-GB" b="1" dirty="0"/>
              <a:t>Unexpected</a:t>
            </a:r>
            <a:r>
              <a:rPr lang="en-GB" dirty="0"/>
              <a:t> Errors, cont’d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With XACT_ABORT OFF (the default), there is no guarantee that execution will be aborted on error.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Therefore, always have this statement on top of your stored procedures:</a:t>
            </a:r>
          </a:p>
          <a:p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  SET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XACT_ABORT</a:t>
            </a:r>
            <a:r>
              <a:rPr lang="en-GB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NOCOUNT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ON</a:t>
            </a: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Now execution is aborted for </a:t>
            </a:r>
            <a:r>
              <a:rPr lang="en-GB" b="1" dirty="0"/>
              <a:t>most</a:t>
            </a:r>
            <a:r>
              <a:rPr lang="en-GB" dirty="0"/>
              <a:t>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This can be sufficient for simple scripts.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For application code, we also need TRY-CATCH.</a:t>
            </a:r>
          </a:p>
          <a:p>
            <a:endParaRPr lang="sv-S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81A06C-598D-48E9-A113-FE7F75E28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29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C2A3D-49B2-432E-9C2A-186C0772A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Tip for SSMS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BC962-9824-43DB-B139-51707C695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can have XACT_ABORT ON by default.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C700A0-5F4D-4F3F-A062-6C1AEBBE3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0" y="2442117"/>
            <a:ext cx="11176778" cy="373442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64A490-8C16-43E9-BFAA-EAB430E8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47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TRY-CATCH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Error in TRY block transfers execution to CATCH block.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Transaction may be </a:t>
            </a:r>
            <a:r>
              <a:rPr lang="en-GB" sz="3500" i="1" dirty="0"/>
              <a:t>doomed</a:t>
            </a:r>
            <a:r>
              <a:rPr lang="en-GB" sz="3500" dirty="0"/>
              <a:t> – must be rolled back.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Errors that roll back transaction =&gt; Dooming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Perfectly reasonable for deadlock, resource errors. Less so for conversion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Transaction </a:t>
            </a:r>
            <a:r>
              <a:rPr lang="en-GB" sz="3500" u="sng" dirty="0"/>
              <a:t>always</a:t>
            </a:r>
            <a:r>
              <a:rPr lang="en-GB" sz="3500" dirty="0"/>
              <a:t> doomed with XACT_ABORT ON</a:t>
            </a:r>
            <a:r>
              <a:rPr lang="sv-SE" sz="3500" dirty="0"/>
              <a:t>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06280" y="2365012"/>
            <a:ext cx="126492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TryCatch.sql</a:t>
            </a:r>
            <a:endParaRPr lang="en-US" sz="12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A0603-7612-44B5-A6B2-78FF8E2DB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79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Not All Errors Are Catchable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Internal errors that close the connection.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Compilation errors in the scope they occur – can be caught in </a:t>
            </a:r>
            <a:r>
              <a:rPr lang="en-GB"/>
              <a:t>outer scopes.</a:t>
            </a:r>
            <a:endParaRPr lang="en-GB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Vote here: </a:t>
            </a:r>
            <a:r>
              <a:rPr lang="en-GB" dirty="0">
                <a:hlinkClick r:id="rId3"/>
              </a:rPr>
              <a:t>http://feedback.azure.com/forums/908035-sql-server/suggestions/33673684-try-catch-should-always-work</a:t>
            </a:r>
            <a:r>
              <a:rPr lang="en-GB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Various odd errors cannot be caught, more common with linked servers or CLR.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Attention signals.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C98A89-EF3B-409B-8AC6-B51069EF4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91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use TRY-CATCH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You should have TRY-CATCH in (almost) all your stored procedures.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TRY block is the main meat – this is where you have your business logic.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CATCH block is (almost) always the same in every procedure.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It should be short and non-intrusive. Two lines only: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Roll back any open transaction.</a:t>
            </a:r>
            <a:endParaRPr lang="en-GB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GB" dirty="0"/>
              <a:t>Re-raise the error.</a:t>
            </a:r>
          </a:p>
          <a:p>
            <a:endParaRPr lang="sv-SE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2EF6A3-6B5F-4301-AC58-7DC33B3A5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0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E5CAF-8CBA-4307-800E-3BBAD11F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CATCH Block Rationale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EFD00-84F1-4F9B-9859-D775C5143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Roll back any open transaction: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To make sure that you don’t persist incorrect data.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To avoid orphaned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Re-raise the error: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An unexpected error must never be dropped on the floor!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Always pass the bucket to the next guy on the call stack.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Eventually the error message should be displayed and/or logged.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9E8C5-752D-495C-B981-BFC2776D7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53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j-lt"/>
              </a:rPr>
              <a:t>Roll Back Open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lnSpc>
                <a:spcPct val="11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35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3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35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3500" dirty="0" err="1">
                <a:solidFill>
                  <a:srgbClr val="FF00FF"/>
                </a:solidFill>
                <a:latin typeface="Consolas" panose="020B0609020204030204" pitchFamily="49" charset="0"/>
              </a:rPr>
              <a:t>trancount</a:t>
            </a:r>
            <a:r>
              <a:rPr lang="en-GB" sz="3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35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35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3500" dirty="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GB" sz="3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3500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br>
              <a:rPr lang="en-GB" sz="3500" dirty="0">
                <a:solidFill>
                  <a:srgbClr val="0000FF"/>
                </a:solidFill>
                <a:latin typeface="Consolas" panose="020B0609020204030204" pitchFamily="49" charset="0"/>
              </a:rPr>
            </a:br>
            <a:r>
              <a:rPr lang="en-GB" sz="3500" dirty="0"/>
              <a:t>Always have this line.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3500" dirty="0"/>
              <a:t>You may not have a BEGIN TRANSACTION today – but that could change tomorrow or two years later. 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3500" dirty="0"/>
              <a:t>IMPLICIT_TRANSACTIONS may be on.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3500" dirty="0"/>
              <a:t>You may call a procedure which begins a transaction but fails to commit/roll back.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3500" dirty="0"/>
              <a:t>What about caller’s transaction? We’ll talk about that later.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34A673-3D3F-4A57-A95C-328E9E890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31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Re-raise Errors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3500" dirty="0">
                <a:hlinkClick r:id="rId3" action="ppaction://hlinkfile"/>
              </a:rPr>
              <a:t>Custom procedure</a:t>
            </a:r>
            <a:r>
              <a:rPr lang="en-GB" sz="35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Only choice on SQL 2005/2008.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Want to log error or other custom behaviour.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Avoids the semicolon trap.</a:t>
            </a:r>
          </a:p>
          <a:p>
            <a:endParaRPr lang="en-GB" sz="3500" dirty="0"/>
          </a:p>
          <a:p>
            <a:r>
              <a:rPr lang="en-GB" sz="3500" dirty="0">
                <a:hlinkClick r:id="rId4" action="ppaction://hlinkfile"/>
              </a:rPr>
              <a:t>;THROW</a:t>
            </a: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Simple. :-)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All error messages are preserved as-is.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Makes sure that execution is aborted.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sv-SE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A3AEDD-942A-44C4-B1A2-A1B3DD92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27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9BD5F-5AFB-4B3E-8D97-7284BCE4F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TRY-CATCH and XACT_ABORT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1032C-59B3-4766-93EB-F7001B479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If we have TRY-CATCH, do we still need SET XACT_ABORT ON?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Yes, because: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TRY-CATCH does not catch all errors.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Attention signals, i.e. “Timeout Expired”.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E1DA29-9FDC-4B43-AF3D-01812DE25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36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771" y="488126"/>
            <a:ext cx="10136459" cy="2573114"/>
          </a:xfr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anchor="ctr" anchorCtr="1"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GB" noProof="0" dirty="0">
                <a:latin typeface="Bookman Old Style" panose="02050604050505020204" pitchFamily="18" charset="0"/>
              </a:rPr>
              <a:t>Erland </a:t>
            </a:r>
            <a:r>
              <a:rPr lang="en-GB" noProof="0" dirty="0" err="1">
                <a:latin typeface="Bookman Old Style" panose="02050604050505020204" pitchFamily="18" charset="0"/>
              </a:rPr>
              <a:t>Sommarskog</a:t>
            </a:r>
            <a:br>
              <a:rPr lang="en-GB" noProof="0" dirty="0">
                <a:latin typeface="Bookman Old Style" panose="02050604050505020204" pitchFamily="18" charset="0"/>
              </a:rPr>
            </a:br>
            <a:r>
              <a:rPr lang="en-GB" sz="3600" dirty="0"/>
              <a:t>Independent consultant based in Stockholm</a:t>
            </a:r>
            <a:br>
              <a:rPr lang="en-GB" dirty="0"/>
            </a:br>
            <a:r>
              <a:rPr lang="en-GB" sz="3200" dirty="0">
                <a:solidFill>
                  <a:prstClr val="black"/>
                </a:solidFill>
                <a:ea typeface="+mn-ea"/>
                <a:cs typeface="+mn-cs"/>
              </a:rPr>
              <a:t>SQL Server MVP since 2001</a:t>
            </a:r>
            <a:br>
              <a:rPr lang="en-GB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en-GB" sz="3200" dirty="0">
                <a:solidFill>
                  <a:prstClr val="black"/>
                </a:solidFill>
                <a:ea typeface="+mn-ea"/>
                <a:cs typeface="+mn-cs"/>
              </a:rPr>
              <a:t>http://www.sommarskog.se</a:t>
            </a:r>
            <a:br>
              <a:rPr lang="en-GB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en-GB" sz="3200" dirty="0">
                <a:solidFill>
                  <a:prstClr val="black"/>
                </a:solidFill>
                <a:ea typeface="+mn-ea"/>
                <a:cs typeface="+mn-cs"/>
              </a:rPr>
              <a:t>esquel@sommarskog.se</a:t>
            </a:r>
            <a:endParaRPr lang="en-GB" noProof="0" dirty="0"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42532" y="4993690"/>
            <a:ext cx="8106936" cy="954107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t>Slides and scripts are available on http://www.sommarskog.se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t>/present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13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Client-side Error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All calls to SQL Server must be error-checked, and in case of error the client must always submit</a:t>
            </a:r>
            <a:br>
              <a:rPr lang="en-GB" sz="3500" dirty="0"/>
            </a:br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dirty="0" err="1">
                <a:solidFill>
                  <a:srgbClr val="FF00FF"/>
                </a:solidFill>
                <a:latin typeface="Consolas" panose="020B0609020204030204" pitchFamily="49" charset="0"/>
              </a:rPr>
              <a:t>trancount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br>
              <a:rPr lang="en-GB" dirty="0">
                <a:solidFill>
                  <a:srgbClr val="0000FF"/>
                </a:solidFill>
                <a:latin typeface="Consolas" panose="020B0609020204030204" pitchFamily="49" charset="0"/>
              </a:rPr>
            </a:br>
            <a:r>
              <a:rPr lang="en-GB" dirty="0"/>
              <a:t>(Or rollback through its own transaction object.)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Don’t rely on the SQL code having XACT_ABORT ON. Each component should do its job.</a:t>
            </a:r>
          </a:p>
          <a:p>
            <a:endParaRPr lang="sv-SE" sz="35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9724D6-27F2-4B06-BADF-CC03E7658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8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59729-0E01-4B5F-9123-ACB52B41C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Make Sure You Get All Result Sets!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13118-9DBA-4946-9291-D15CBAAB7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With </a:t>
            </a:r>
            <a:r>
              <a:rPr lang="en-GB" b="1" dirty="0" err="1"/>
              <a:t>ExecuteReader</a:t>
            </a:r>
            <a:r>
              <a:rPr lang="en-GB" dirty="0"/>
              <a:t>, always use </a:t>
            </a:r>
            <a:r>
              <a:rPr lang="en-GB" dirty="0" err="1"/>
              <a:t>NextResult</a:t>
            </a:r>
            <a:r>
              <a:rPr lang="en-GB" dirty="0"/>
              <a:t> to get through all result sets.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b="1" dirty="0" err="1"/>
              <a:t>ExecuteScalar</a:t>
            </a:r>
            <a:r>
              <a:rPr lang="en-GB" dirty="0"/>
              <a:t> – only gets first result set, but since it’s for a scalar value – not real issue.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b="1" dirty="0" err="1"/>
              <a:t>ExecuteNonQuery</a:t>
            </a:r>
            <a:r>
              <a:rPr lang="en-GB" dirty="0"/>
              <a:t> – gets all result sets and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b="1" dirty="0" err="1"/>
              <a:t>DataAdapter.Fill</a:t>
            </a:r>
            <a:r>
              <a:rPr lang="en-GB" b="1" dirty="0"/>
              <a:t>(</a:t>
            </a:r>
            <a:r>
              <a:rPr lang="en-GB" b="1" dirty="0" err="1"/>
              <a:t>DataSet</a:t>
            </a:r>
            <a:r>
              <a:rPr lang="en-GB" b="1" dirty="0"/>
              <a:t>) </a:t>
            </a:r>
            <a:r>
              <a:rPr lang="en-GB" dirty="0"/>
              <a:t>– Ditto.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b="1" dirty="0" err="1"/>
              <a:t>DataAdapter.Fill</a:t>
            </a:r>
            <a:r>
              <a:rPr lang="en-GB" b="1" dirty="0"/>
              <a:t>(</a:t>
            </a:r>
            <a:r>
              <a:rPr lang="en-GB" b="1" dirty="0" err="1"/>
              <a:t>DataTable</a:t>
            </a:r>
            <a:r>
              <a:rPr lang="en-GB" b="1" dirty="0"/>
              <a:t>) </a:t>
            </a:r>
            <a:r>
              <a:rPr lang="en-GB" dirty="0"/>
              <a:t>– Only gets first result set – errors can be missed, avoid!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7E60CC-3E32-4F48-A135-73AB7E1C1A54}"/>
              </a:ext>
            </a:extLst>
          </p:cNvPr>
          <p:cNvSpPr txBox="1"/>
          <p:nvPr/>
        </p:nvSpPr>
        <p:spPr>
          <a:xfrm>
            <a:off x="5375910" y="1492270"/>
            <a:ext cx="144018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 dirty="0" err="1">
                <a:hlinkClick r:id="rId3" action="ppaction://hlinkfile"/>
              </a:rPr>
              <a:t>AllResultSets.cs</a:t>
            </a:r>
            <a:endParaRPr lang="en-US" sz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9C5B65-533E-4B65-B0F4-E62F32ED0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”Nested”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BEGIN TRANSACTION</a:t>
            </a:r>
          </a:p>
          <a:p>
            <a:r>
              <a:rPr lang="sv-SE" dirty="0"/>
              <a:t>	</a:t>
            </a:r>
          </a:p>
          <a:p>
            <a:r>
              <a:rPr lang="sv-SE" dirty="0"/>
              <a:t>  	BEGIN TRANSACTION    </a:t>
            </a:r>
          </a:p>
          <a:p>
            <a:endParaRPr lang="sv-SE" dirty="0"/>
          </a:p>
          <a:p>
            <a:r>
              <a:rPr lang="sv-SE" dirty="0"/>
              <a:t>	COMMIT TRANSACTION</a:t>
            </a:r>
          </a:p>
          <a:p>
            <a:endParaRPr lang="sv-SE" sz="3500" dirty="0"/>
          </a:p>
          <a:p>
            <a:r>
              <a:rPr lang="sv-SE" dirty="0"/>
              <a:t>COMMIT TRANSACTION</a:t>
            </a:r>
          </a:p>
          <a:p>
            <a:endParaRPr lang="sv-SE" sz="3500" dirty="0"/>
          </a:p>
          <a:p>
            <a:r>
              <a:rPr lang="sv-SE" dirty="0"/>
              <a:t>ROLLBACK TRANSACTION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72266" y="1755516"/>
            <a:ext cx="4481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Transaction starts.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2264" y="2647126"/>
            <a:ext cx="44862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Increments @@trancount.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2264" y="4324014"/>
            <a:ext cx="44815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@@trancount = 0 =&gt;</a:t>
            </a:r>
          </a:p>
          <a:p>
            <a:r>
              <a:rPr lang="sv-SE" sz="2600">
                <a:solidFill>
                  <a:srgbClr val="002060"/>
                </a:solidFill>
              </a:rPr>
              <a:t>Transaction commits.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2266" y="3376406"/>
            <a:ext cx="44815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2060"/>
                </a:solidFill>
              </a:rPr>
              <a:t>Commits nothing, decrements @@</a:t>
            </a:r>
            <a:r>
              <a:rPr lang="en-GB" sz="2600" dirty="0" err="1">
                <a:solidFill>
                  <a:srgbClr val="002060"/>
                </a:solidFill>
              </a:rPr>
              <a:t>trancount</a:t>
            </a:r>
            <a:r>
              <a:rPr lang="en-GB" sz="26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2264" y="5373728"/>
            <a:ext cx="44815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Rolls back it all.	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7A52903-56B2-4463-AFD6-BFB6B453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50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Nested Procedures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What if an outer procedure starts a transaction...</a:t>
            </a:r>
            <a:br>
              <a:rPr lang="en-GB" dirty="0"/>
            </a:br>
            <a:r>
              <a:rPr lang="en-GB" dirty="0"/>
              <a:t>...and calls an inner procedure that also starts a transaction?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Should CATCH handler of the inner SP really roll back it all?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Ideally, no.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In practice YES, because: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There is no better way in SQL Server.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dirty="0"/>
              <a:t>The inner procedure has failed to fulfil its contract.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576D13-7215-4B50-9252-58262367B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81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MyTran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-- First part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SAVE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MySave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-- Second part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MySave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sv-SE" sz="1900" dirty="0"/>
          </a:p>
          <a:p>
            <a:r>
              <a:rPr lang="en-GB" sz="3500" dirty="0"/>
              <a:t>This rolls back only Second Part, but transaction is alive and First Part can still be committed.</a:t>
            </a:r>
          </a:p>
          <a:p>
            <a:endParaRPr lang="en-GB" dirty="0"/>
          </a:p>
          <a:p>
            <a:r>
              <a:rPr lang="en-GB" sz="3500" dirty="0"/>
              <a:t>Useful?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Savepoints</a:t>
            </a:r>
            <a:r>
              <a:rPr lang="en-GB" dirty="0"/>
              <a:t> to the Rescue</a:t>
            </a:r>
            <a:r>
              <a:rPr lang="sv-SE" dirty="0"/>
              <a:t>?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6DBCA-0DA6-4529-8C88-BF71579DD6C0}"/>
              </a:ext>
            </a:extLst>
          </p:cNvPr>
          <p:cNvSpPr txBox="1"/>
          <p:nvPr/>
        </p:nvSpPr>
        <p:spPr>
          <a:xfrm>
            <a:off x="514800" y="2628000"/>
            <a:ext cx="573172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200"/>
              </a:spcBef>
            </a:pPr>
            <a:r>
              <a:rPr lang="en-US" sz="3000" dirty="0">
                <a:solidFill>
                  <a:srgbClr val="0000FF"/>
                </a:solidFill>
                <a:latin typeface="Consolas" panose="020B0609020204030204" pitchFamily="49" charset="0"/>
              </a:rPr>
              <a:t>SAVE</a:t>
            </a:r>
            <a:r>
              <a:rPr lang="en-US" sz="3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000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sz="3000" dirty="0">
                <a:solidFill>
                  <a:srgbClr val="000000"/>
                </a:solidFill>
                <a:latin typeface="Consolas" panose="020B0609020204030204" pitchFamily="49" charset="0"/>
              </a:rPr>
              <a:t> Throw</a:t>
            </a:r>
          </a:p>
          <a:p>
            <a:pPr>
              <a:lnSpc>
                <a:spcPct val="80000"/>
              </a:lnSpc>
              <a:spcBef>
                <a:spcPts val="200"/>
              </a:spcBef>
            </a:pPr>
            <a:r>
              <a:rPr lang="en-US" sz="3000" dirty="0">
                <a:solidFill>
                  <a:srgbClr val="008000"/>
                </a:solidFill>
                <a:latin typeface="Consolas" panose="020B0609020204030204" pitchFamily="49" charset="0"/>
              </a:rPr>
              <a:t>-- Second part</a:t>
            </a:r>
            <a:endParaRPr lang="en-US" sz="3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80000"/>
              </a:lnSpc>
              <a:spcBef>
                <a:spcPts val="200"/>
              </a:spcBef>
            </a:pPr>
            <a:r>
              <a:rPr lang="en-US" sz="3000" dirty="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 sz="3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000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sz="3000" dirty="0">
                <a:solidFill>
                  <a:srgbClr val="000000"/>
                </a:solidFill>
                <a:latin typeface="Consolas" panose="020B0609020204030204" pitchFamily="49" charset="0"/>
              </a:rPr>
              <a:t> Throw</a:t>
            </a:r>
          </a:p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74F89-75BA-46A6-A214-60BA45AE7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39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Savepoints are Useless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Cannot roll back to a </a:t>
            </a:r>
            <a:r>
              <a:rPr lang="en-GB" dirty="0" err="1"/>
              <a:t>savepoint</a:t>
            </a:r>
            <a:r>
              <a:rPr lang="en-GB" dirty="0"/>
              <a:t> when transaction is doomed.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Always doomed with XACT_ABORT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And even with OFF, rollback is only possible for some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Also, trying to employ this as a general pattern would make your error handling too complex.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Not supported in distributed transactions.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12B00B-EDAF-44BF-B4F2-8AC58AE0D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51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Summary – Aims and Means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b="1"/>
              <a:t>Always communicate unexpected errors – don’t lure users to think they see correct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Re-raise the error!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Get all result sets!</a:t>
            </a:r>
          </a:p>
          <a:p>
            <a:r>
              <a:rPr lang="sv-SE" b="1"/>
              <a:t>Always abort execution on unexpected errors – don’t persist incorrect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IF @@trancount &gt; 0 ROLLBACK TRANSACTION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Re-raise the error!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500311-E18C-4E26-8817-F3B18D1E2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5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Summary – Aims and Means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/>
              <a:t>Prevent orphaned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SET XACT_ABORT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IF @@</a:t>
            </a:r>
            <a:r>
              <a:rPr lang="en-GB" dirty="0" err="1"/>
              <a:t>trancount</a:t>
            </a:r>
            <a:r>
              <a:rPr lang="en-GB" dirty="0"/>
              <a:t> &gt; 0 ROLLBACK TRANSACTION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Also in client code!!</a:t>
            </a:r>
          </a:p>
          <a:p>
            <a:r>
              <a:rPr lang="en-GB" b="1" dirty="0"/>
              <a:t>Don’t lose the original error message – without it troubleshooting is very difficult.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Keep things simple – don’t do fancy error handling.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Watch out for the semicolon trap!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2BC37-5258-4D6A-9B5A-45E4824E5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71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That’s All Folks!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Erland Sommarskog, </a:t>
            </a:r>
            <a:r>
              <a:rPr lang="en-GB" dirty="0">
                <a:hlinkClick r:id="rId3"/>
              </a:rPr>
              <a:t>esquel@sommarskog.se</a:t>
            </a:r>
            <a:endParaRPr lang="en-GB" dirty="0"/>
          </a:p>
          <a:p>
            <a:endParaRPr lang="en-GB" dirty="0"/>
          </a:p>
          <a:p>
            <a:r>
              <a:rPr lang="en-GB" dirty="0"/>
              <a:t>Slides </a:t>
            </a:r>
            <a:r>
              <a:rPr lang="en-GB"/>
              <a:t>and scripts on </a:t>
            </a:r>
            <a:r>
              <a:rPr lang="en-GB">
                <a:hlinkClick r:id="rId4"/>
              </a:rPr>
              <a:t>h</a:t>
            </a:r>
            <a:r>
              <a:rPr lang="en-GB">
                <a:hlinkClick r:id="rId4"/>
              </a:rPr>
              <a:t>ttp</a:t>
            </a:r>
            <a:r>
              <a:rPr lang="en-GB" dirty="0">
                <a:hlinkClick r:id="rId4"/>
              </a:rPr>
              <a:t>://www.sommarskog.se/present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/>
              <a:t>Three parts and three appendixes? Start here:</a:t>
            </a:r>
            <a:br>
              <a:rPr lang="en-GB" dirty="0"/>
            </a:br>
            <a:r>
              <a:rPr lang="en-GB" sz="2800" dirty="0">
                <a:hlinkClick r:id="rId5"/>
              </a:rPr>
              <a:t>http://www.sommarskog.se/error_handling/Part1.html</a:t>
            </a:r>
            <a:endParaRPr lang="en-GB" sz="2800" dirty="0"/>
          </a:p>
          <a:p>
            <a:endParaRPr lang="sv-S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3CA81F-426C-43C8-84F3-0881DB488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8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99" y="1847850"/>
            <a:ext cx="11156399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Focus: How to handle </a:t>
            </a:r>
            <a:r>
              <a:rPr lang="en-GB" u="sng" dirty="0"/>
              <a:t>unexpected</a:t>
            </a:r>
            <a:r>
              <a:rPr lang="en-GB" dirty="0"/>
              <a:t>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What action does SQL Server take in case of error?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SET XACT_ABORT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How your code should react to an unexpected error.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TRY-CATCH in SQL Server.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How to write CATCH blocks and why.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Client-Side Error Handling.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How to handle nested procedures and transactions.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A7BEE1-7B00-457A-86EA-B8F1FFD5C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</a:t>
            </a:r>
            <a:r>
              <a:rPr lang="en-US" dirty="0" err="1"/>
              <a:t>Erland</a:t>
            </a:r>
            <a:r>
              <a:rPr lang="en-US" dirty="0"/>
              <a:t> </a:t>
            </a:r>
            <a:r>
              <a:rPr lang="en-US" dirty="0" err="1"/>
              <a:t>Sommarskog</a:t>
            </a:r>
            <a:r>
              <a:rPr lang="en-US" dirty="0"/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361341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800" y="1847850"/>
            <a:ext cx="11156400" cy="4351338"/>
          </a:xfrm>
        </p:spPr>
        <p:txBody>
          <a:bodyPr/>
          <a:lstStyle/>
          <a:p>
            <a:r>
              <a:rPr lang="en-GB" dirty="0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Roll back statement and continue on next.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29987" y="1517165"/>
            <a:ext cx="119538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PlainTest.sql</a:t>
            </a:r>
            <a:endParaRPr lang="en-US" sz="1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Actions Can SQL Server Take</a:t>
            </a:r>
            <a:r>
              <a:rPr lang="sv-SE" dirty="0"/>
              <a:t>?</a:t>
            </a:r>
            <a:endParaRPr lang="en-US" dirty="0"/>
          </a:p>
        </p:txBody>
      </p:sp>
      <p:sp>
        <p:nvSpPr>
          <p:cNvPr id="6" name="Speech Bubble: Oval 5"/>
          <p:cNvSpPr/>
          <p:nvPr/>
        </p:nvSpPr>
        <p:spPr>
          <a:xfrm>
            <a:off x="8287324" y="1298901"/>
            <a:ext cx="3743325" cy="1325563"/>
          </a:xfrm>
          <a:prstGeom prst="wedgeEllipseCallout">
            <a:avLst>
              <a:gd name="adj1" fmla="val -147333"/>
              <a:gd name="adj2" fmla="val 4846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Internal SQL Server Errors</a:t>
            </a:r>
            <a:endParaRPr lang="en-US" sz="2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39ED81-BE13-444A-BE18-F0AC163D8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9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99" y="1847850"/>
            <a:ext cx="11156399" cy="4351338"/>
          </a:xfrm>
        </p:spPr>
        <p:txBody>
          <a:bodyPr/>
          <a:lstStyle/>
          <a:p>
            <a:r>
              <a:rPr lang="en-GB" dirty="0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Roll back statement and continue on next.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Actions Can SQL Server Take?</a:t>
            </a:r>
          </a:p>
        </p:txBody>
      </p:sp>
      <p:sp>
        <p:nvSpPr>
          <p:cNvPr id="7" name="Speech Bubble: Oval 6"/>
          <p:cNvSpPr/>
          <p:nvPr/>
        </p:nvSpPr>
        <p:spPr>
          <a:xfrm>
            <a:off x="8237219" y="2163445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Compilation errors at run-time</a:t>
            </a:r>
            <a:endParaRPr lang="en-US" sz="2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72D912-3C3A-4474-B71A-223D5C4AD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797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800" y="1847850"/>
            <a:ext cx="11156400" cy="4351338"/>
          </a:xfrm>
        </p:spPr>
        <p:txBody>
          <a:bodyPr/>
          <a:lstStyle/>
          <a:p>
            <a:r>
              <a:rPr lang="en-GB" dirty="0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Roll back statement and continue on next.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Actions Can SQL Server Take?</a:t>
            </a:r>
          </a:p>
        </p:txBody>
      </p:sp>
      <p:sp>
        <p:nvSpPr>
          <p:cNvPr id="8" name="Speech Bubble: Oval 7"/>
          <p:cNvSpPr/>
          <p:nvPr/>
        </p:nvSpPr>
        <p:spPr>
          <a:xfrm>
            <a:off x="8237219" y="1422082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Appeared first in SQL 2012</a:t>
            </a:r>
            <a:endParaRPr lang="en-US" sz="2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AB51B6-CE61-4DD2-BB45-69A92B46B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660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99" y="1847850"/>
            <a:ext cx="11156399" cy="4351338"/>
          </a:xfrm>
        </p:spPr>
        <p:txBody>
          <a:bodyPr/>
          <a:lstStyle/>
          <a:p>
            <a:r>
              <a:rPr lang="en-GB" dirty="0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Roll back statement and continue on next</a:t>
            </a:r>
            <a:r>
              <a:rPr lang="sv-SE" dirty="0"/>
              <a:t>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What</a:t>
            </a:r>
            <a:r>
              <a:rPr lang="sv-SE" dirty="0"/>
              <a:t> Actions </a:t>
            </a:r>
            <a:r>
              <a:rPr lang="sv-SE" dirty="0" err="1"/>
              <a:t>Can</a:t>
            </a:r>
            <a:r>
              <a:rPr lang="sv-SE" dirty="0"/>
              <a:t> SQL Server </a:t>
            </a:r>
            <a:r>
              <a:rPr lang="sv-SE" dirty="0" err="1"/>
              <a:t>Take</a:t>
            </a:r>
            <a:r>
              <a:rPr lang="sv-SE" dirty="0"/>
              <a:t>?</a:t>
            </a:r>
            <a:endParaRPr lang="en-US" dirty="0"/>
          </a:p>
        </p:txBody>
      </p:sp>
      <p:sp>
        <p:nvSpPr>
          <p:cNvPr id="10" name="Speech Bubble: Oval 9"/>
          <p:cNvSpPr/>
          <p:nvPr/>
        </p:nvSpPr>
        <p:spPr>
          <a:xfrm>
            <a:off x="7497127" y="5027214"/>
            <a:ext cx="4483417" cy="1300957"/>
          </a:xfrm>
          <a:prstGeom prst="wedgeEllipseCallout">
            <a:avLst>
              <a:gd name="adj1" fmla="val -152734"/>
              <a:gd name="adj2" fmla="val -43734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Many user errors willy-nilly</a:t>
            </a:r>
            <a:endParaRPr lang="en-US" sz="2800"/>
          </a:p>
        </p:txBody>
      </p:sp>
      <p:sp>
        <p:nvSpPr>
          <p:cNvPr id="9" name="Speech Bubble: Oval 8"/>
          <p:cNvSpPr/>
          <p:nvPr/>
        </p:nvSpPr>
        <p:spPr>
          <a:xfrm>
            <a:off x="7505698" y="1564998"/>
            <a:ext cx="4474846" cy="1178639"/>
          </a:xfrm>
          <a:prstGeom prst="wedgeEllipseCallout">
            <a:avLst>
              <a:gd name="adj1" fmla="val -139708"/>
              <a:gd name="adj2" fmla="val 81659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Many user errors willy-nilly</a:t>
            </a:r>
            <a:endParaRPr lang="en-US" sz="2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766B41-7326-4078-8869-086EF52BC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733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Actions Can SQL Server Take?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SET XACT_ABORT ON changes this: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strike="dblStrike" dirty="0">
                <a:solidFill>
                  <a:schemeClr val="bg1">
                    <a:lumMod val="50000"/>
                  </a:schemeClr>
                </a:solidFill>
              </a:rPr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en-GB" strike="dblStrike" dirty="0">
                <a:solidFill>
                  <a:schemeClr val="bg1">
                    <a:lumMod val="50000"/>
                  </a:schemeClr>
                </a:solidFill>
              </a:rPr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en-GB" strike="dblStrike" dirty="0">
                <a:solidFill>
                  <a:schemeClr val="bg1">
                    <a:lumMod val="50000"/>
                  </a:schemeClr>
                </a:solidFill>
              </a:rPr>
              <a:t>Roll back statement and continue on next.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Ignore </a:t>
            </a:r>
            <a:r>
              <a:rPr lang="en-GB" dirty="0"/>
              <a:t>XACT_ABORT ON.</a:t>
            </a:r>
          </a:p>
        </p:txBody>
      </p:sp>
      <p:sp>
        <p:nvSpPr>
          <p:cNvPr id="4" name="Speech Bubble: Oval 3"/>
          <p:cNvSpPr/>
          <p:nvPr/>
        </p:nvSpPr>
        <p:spPr>
          <a:xfrm>
            <a:off x="8204358" y="2864286"/>
            <a:ext cx="3743325" cy="2318465"/>
          </a:xfrm>
          <a:prstGeom prst="wedgeEllipseCallout">
            <a:avLst>
              <a:gd name="adj1" fmla="val -151069"/>
              <a:gd name="adj2" fmla="val 530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RAISERROR, </a:t>
            </a:r>
            <a:br>
              <a:rPr lang="sv-SE" sz="2800"/>
            </a:br>
            <a:r>
              <a:rPr lang="sv-SE" sz="2800"/>
              <a:t>Error 266,</a:t>
            </a:r>
          </a:p>
          <a:p>
            <a:pPr algn="ctr"/>
            <a:r>
              <a:rPr lang="sv-SE" sz="2800"/>
              <a:t>syntax errors.</a:t>
            </a:r>
            <a:endParaRPr lang="en-US" sz="28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E3EC1-7DA4-405F-BAB2-E7A39432D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76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Attention Signals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Tells SQL Server to abandon execution.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Occurs with the client-side error ”Timeout expired”.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Also generated by the red button in SSMS.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Statement is always rolled back.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Transaction rolled back </a:t>
            </a:r>
            <a:r>
              <a:rPr lang="en-GB" b="1" dirty="0"/>
              <a:t>only </a:t>
            </a:r>
            <a:r>
              <a:rPr lang="en-GB" dirty="0"/>
              <a:t>if XACT_ABORT is </a:t>
            </a:r>
            <a:r>
              <a:rPr lang="en-GB" b="1" dirty="0"/>
              <a:t>on</a:t>
            </a:r>
            <a:r>
              <a:rPr lang="sv-SE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12A3F3-371A-46DA-B2F5-D6AA01376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Erland Sommarskog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3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39434</TotalTime>
  <Words>1685</Words>
  <Application>Microsoft Office PowerPoint</Application>
  <PresentationFormat>Widescreen</PresentationFormat>
  <Paragraphs>257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Bookman Old Style</vt:lpstr>
      <vt:lpstr>Calibri</vt:lpstr>
      <vt:lpstr>Calibri Light</vt:lpstr>
      <vt:lpstr>Consolas</vt:lpstr>
      <vt:lpstr>Narkisim</vt:lpstr>
      <vt:lpstr>Segoe UI</vt:lpstr>
      <vt:lpstr>Office Theme</vt:lpstr>
      <vt:lpstr>1_Office Theme</vt:lpstr>
      <vt:lpstr>Custom Design</vt:lpstr>
      <vt:lpstr>2_Office Theme</vt:lpstr>
      <vt:lpstr>When Things go Wrong – Error Handling in SQL Server </vt:lpstr>
      <vt:lpstr>Erland Sommarskog Independent consultant based in Stockholm SQL Server MVP since 2001 http://www.sommarskog.se esquel@sommarskog.se</vt:lpstr>
      <vt:lpstr>Agenda</vt:lpstr>
      <vt:lpstr>What Actions Can SQL Server Take?</vt:lpstr>
      <vt:lpstr>What Actions Can SQL Server Take?</vt:lpstr>
      <vt:lpstr>What Actions Can SQL Server Take?</vt:lpstr>
      <vt:lpstr>What Actions Can SQL Server Take?</vt:lpstr>
      <vt:lpstr>What Actions Can SQL Server Take?</vt:lpstr>
      <vt:lpstr>Attention Signals</vt:lpstr>
      <vt:lpstr>How to Handle Unexpected Errors?</vt:lpstr>
      <vt:lpstr>Handling Unexpected Errors, cont’d</vt:lpstr>
      <vt:lpstr>A Tip for SSMS</vt:lpstr>
      <vt:lpstr>TRY-CATCH</vt:lpstr>
      <vt:lpstr>Not All Errors Are Catchable</vt:lpstr>
      <vt:lpstr>How to use TRY-CATCH</vt:lpstr>
      <vt:lpstr>CATCH Block Rationale</vt:lpstr>
      <vt:lpstr>Roll Back Open Transactions</vt:lpstr>
      <vt:lpstr>How to Re-raise Errors</vt:lpstr>
      <vt:lpstr>TRY-CATCH and XACT_ABORT ON</vt:lpstr>
      <vt:lpstr>Client-side Error Handling</vt:lpstr>
      <vt:lpstr>Make Sure You Get All Result Sets!</vt:lpstr>
      <vt:lpstr>”Nested” Transactions</vt:lpstr>
      <vt:lpstr>Nested Procedures</vt:lpstr>
      <vt:lpstr>Savepoints to the Rescue?</vt:lpstr>
      <vt:lpstr>Savepoints are Useless</vt:lpstr>
      <vt:lpstr>Summary – Aims and Means</vt:lpstr>
      <vt:lpstr>Summary – Aims and Means</vt:lpstr>
      <vt:lpstr>That’s All Folks!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Things go Wrong – Error Handling in SQL Server</dc:title>
  <dc:creator>sommar</dc:creator>
  <cp:lastModifiedBy>sommar</cp:lastModifiedBy>
  <cp:revision>180</cp:revision>
  <dcterms:created xsi:type="dcterms:W3CDTF">2017-03-11T22:03:06Z</dcterms:created>
  <dcterms:modified xsi:type="dcterms:W3CDTF">2021-05-08T20:39:28Z</dcterms:modified>
</cp:coreProperties>
</file>